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5" r:id="rId4"/>
    <p:sldId id="278" r:id="rId5"/>
    <p:sldId id="260" r:id="rId6"/>
    <p:sldId id="261" r:id="rId7"/>
    <p:sldId id="274" r:id="rId8"/>
    <p:sldId id="257" r:id="rId9"/>
    <p:sldId id="258" r:id="rId10"/>
    <p:sldId id="266" r:id="rId11"/>
    <p:sldId id="263" r:id="rId12"/>
    <p:sldId id="264" r:id="rId13"/>
    <p:sldId id="267" r:id="rId14"/>
    <p:sldId id="268" r:id="rId15"/>
    <p:sldId id="270" r:id="rId16"/>
    <p:sldId id="273" r:id="rId17"/>
    <p:sldId id="271" r:id="rId18"/>
    <p:sldId id="272" r:id="rId19"/>
    <p:sldId id="275" r:id="rId20"/>
    <p:sldId id="280" r:id="rId21"/>
    <p:sldId id="276" r:id="rId22"/>
    <p:sldId id="277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1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C5AC-1C4A-410C-90E3-31F86EE62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C394E-5C87-4511-B9A9-DA89A02EC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D086-8E13-412A-BE55-DCEB396E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38EA3-55E5-4E9F-B3EC-048C9B45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D7F3-1D95-4D31-A559-0C32C9FB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629-1BC4-4846-BD02-97DF6535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CEA7-7DBD-423E-ACA9-E2A42A57F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1E82-8E42-4C42-8EE7-D808E005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F9C1F-45E3-4102-963C-72E56983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4596-37A2-4B62-A880-5E80C43B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AD14A-F4E5-4CB4-8711-003D59EEC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5FA52-F4C6-4E14-816B-E1384A78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CFA83-E77C-47DC-B82B-1E5C2DD0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9B3E-F685-40EF-B780-25C778E4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AAAD-B64A-4A10-8AD9-27C5BB18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4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13CE-201B-433D-8FA5-3999FB13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00A3-E7C5-4E72-9DC9-16E61ECA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37FF5-05CB-4C4B-9C37-4C268E02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15E5-C725-4146-8305-61B97B34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6A95-D3EB-493A-B46A-2E6F062E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8371-8004-4C97-BDE4-79EBBFC2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0259-BAF5-4B3C-9295-A292989FF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469B5-39A8-45F5-8E44-D439036C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AE127-6259-4F52-BBEC-A5474A82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3E5F-8664-470F-A0EA-E0B805A7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5CE3-285C-4894-AE53-5543256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E685-8CE5-4A14-8202-E6CCD7018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BF88F-65BF-4D5C-A100-5797D0FCD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C753C-DC72-4A2D-B3F9-E313AF64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30A1-1D0A-44FD-8832-2980E09E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89F12-2C79-409C-AF3D-06AB7134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9256-BCEB-445C-BBAC-CD5831E9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D5953-B3A4-4EF9-A2A8-00A4FCDF8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CCDD-749A-495F-8BEA-1A7F2CDC2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B3325-74BF-4008-9284-16B64F2E9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B803-5D86-4EEF-B105-76A043AA1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0E3B2-E64B-42EC-8BE0-B0D59BC6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AEF8D-C5B4-42F1-B1D7-E960538F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9C71F-1DA8-457C-A444-18CEAEAD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0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53CE-E083-4C15-8BB0-016D4D20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2409C-025E-469D-BDAC-31C2D2A9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1C8A2-B214-4B89-8BCE-4B97FBE2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F2EA4-F2AE-4AF0-B26A-1CF179EE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EE97E-80B6-4F96-8300-A8AF7955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13B80-C381-4562-93E0-267E55D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1E8E4-D6C3-4ABA-91B4-A8175648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B077-CF2D-4BE1-8D7D-81ED6B9F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5515-9003-4666-8A77-D18389077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9E639-8591-4577-BA48-C96D05C21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08BE9-D3F7-4761-9636-CF59B29C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8F8A5-B690-4DD3-BAAE-41F5CF5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3AB6B-AFED-4681-9156-924FACD2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0CC5-85EC-4ABE-873E-5EECC56F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375C-0A65-48C9-99FF-6CE5CD709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27859-328F-458E-90AA-45B7D3C70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9B6E9-E890-463B-8AD5-CA941008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1EC8A-47E6-47AB-83EC-B807A1F9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08B89-BE7A-49C0-82E9-60F74853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2A33A4-3CD8-4F75-9BE3-4370B82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96C25-0C6E-4F92-A53D-97644930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666C-FAF2-47B0-8D12-1B9531DEC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AD9D-738E-4E72-BBB9-BE9081C0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F5F5-23AC-4A5C-8261-2A9411E0B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319A-1785-4875-906C-389DBE545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Calvert and </a:t>
            </a:r>
            <a:r>
              <a:rPr lang="en-US" dirty="0" err="1"/>
              <a:t>NSoG</a:t>
            </a:r>
            <a:r>
              <a:rPr lang="en-US" dirty="0"/>
              <a:t> Spatial Comparison</a:t>
            </a:r>
          </a:p>
        </p:txBody>
      </p:sp>
    </p:spTree>
    <p:extLst>
      <p:ext uri="{BB962C8B-B14F-4D97-AF65-F5344CB8AC3E}">
        <p14:creationId xmlns:p14="http://schemas.microsoft.com/office/powerpoint/2010/main" val="228994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779B7B-21E0-4CD0-8938-B1F4D19D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C8B0E-768D-4091-B50C-015E4DF0902B}"/>
              </a:ext>
            </a:extLst>
          </p:cNvPr>
          <p:cNvSpPr/>
          <p:nvPr/>
        </p:nvSpPr>
        <p:spPr>
          <a:xfrm>
            <a:off x="279746" y="1239146"/>
            <a:ext cx="462419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Group DFO2  #</a:t>
            </a:r>
            <a:r>
              <a:rPr lang="en-US" b="1" dirty="0" err="1"/>
              <a:t>sps</a:t>
            </a:r>
            <a:r>
              <a:rPr lang="en-US" b="1" dirty="0"/>
              <a:t>.  1 </a:t>
            </a:r>
          </a:p>
          <a:p>
            <a:r>
              <a:rPr lang="en-US" dirty="0"/>
              <a:t>                  		stat     </a:t>
            </a:r>
            <a:r>
              <a:rPr lang="en-US" dirty="0" err="1"/>
              <a:t>p.value</a:t>
            </a:r>
            <a:r>
              <a:rPr lang="en-US" dirty="0"/>
              <a:t>  </a:t>
            </a:r>
          </a:p>
          <a:p>
            <a:r>
              <a:rPr lang="en-US" dirty="0" err="1"/>
              <a:t>Dinophysis</a:t>
            </a:r>
            <a:r>
              <a:rPr lang="en-US" dirty="0"/>
              <a:t> </a:t>
            </a:r>
            <a:r>
              <a:rPr lang="en-US" dirty="0" err="1"/>
              <a:t>acuta</a:t>
            </a:r>
            <a:r>
              <a:rPr lang="en-US" dirty="0"/>
              <a:t>		0.376  0.0189 *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Group KC10  #</a:t>
            </a:r>
            <a:r>
              <a:rPr lang="en-US" b="1" dirty="0" err="1"/>
              <a:t>sps</a:t>
            </a:r>
            <a:r>
              <a:rPr lang="en-US" b="1" dirty="0"/>
              <a:t>.  1 </a:t>
            </a:r>
          </a:p>
          <a:p>
            <a:r>
              <a:rPr lang="en-US" dirty="0"/>
              <a:t>               			stat     </a:t>
            </a:r>
            <a:r>
              <a:rPr lang="en-US" dirty="0" err="1"/>
              <a:t>p.value</a:t>
            </a:r>
            <a:r>
              <a:rPr lang="en-US" dirty="0"/>
              <a:t>  </a:t>
            </a:r>
          </a:p>
          <a:p>
            <a:r>
              <a:rPr lang="en-US" dirty="0" err="1"/>
              <a:t>Biddulphiales</a:t>
            </a:r>
            <a:r>
              <a:rPr lang="en-US" dirty="0"/>
              <a:t> 		0.335  0.0471 *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Group QCS01  #</a:t>
            </a:r>
            <a:r>
              <a:rPr lang="en-US" b="1" dirty="0" err="1"/>
              <a:t>sps</a:t>
            </a:r>
            <a:r>
              <a:rPr lang="en-US" b="1" dirty="0"/>
              <a:t>.  6 </a:t>
            </a:r>
          </a:p>
          <a:p>
            <a:r>
              <a:rPr lang="en-US" dirty="0"/>
              <a:t>                          		stat     </a:t>
            </a:r>
            <a:r>
              <a:rPr lang="en-US" dirty="0" err="1"/>
              <a:t>p.value</a:t>
            </a:r>
            <a:r>
              <a:rPr lang="en-US" dirty="0"/>
              <a:t>  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decipiens</a:t>
            </a:r>
            <a:r>
              <a:rPr lang="en-US" dirty="0"/>
              <a:t>    	0.455  0.0049 **</a:t>
            </a:r>
          </a:p>
          <a:p>
            <a:r>
              <a:rPr lang="en-US" dirty="0" err="1"/>
              <a:t>Dactyliosolen</a:t>
            </a:r>
            <a:r>
              <a:rPr lang="en-US" dirty="0"/>
              <a:t> </a:t>
            </a:r>
            <a:r>
              <a:rPr lang="en-US" dirty="0" err="1"/>
              <a:t>phuketensis</a:t>
            </a:r>
            <a:r>
              <a:rPr lang="en-US" dirty="0"/>
              <a:t> 	0.429  0.0072 **</a:t>
            </a:r>
          </a:p>
          <a:p>
            <a:r>
              <a:rPr lang="en-US" dirty="0" err="1"/>
              <a:t>Detonula</a:t>
            </a:r>
            <a:r>
              <a:rPr lang="en-US" dirty="0"/>
              <a:t> </a:t>
            </a:r>
            <a:r>
              <a:rPr lang="en-US" dirty="0" err="1"/>
              <a:t>pumila</a:t>
            </a:r>
            <a:r>
              <a:rPr lang="en-US" dirty="0"/>
              <a:t>           	0.422  0.0058 **</a:t>
            </a:r>
          </a:p>
          <a:p>
            <a:r>
              <a:rPr lang="en-US" dirty="0" err="1"/>
              <a:t>Thalassiosira</a:t>
            </a:r>
            <a:r>
              <a:rPr lang="en-US" dirty="0"/>
              <a:t> rotula      	0.412  0.0101 * </a:t>
            </a:r>
          </a:p>
          <a:p>
            <a:r>
              <a:rPr lang="en-US" dirty="0" err="1"/>
              <a:t>Ditylum</a:t>
            </a:r>
            <a:r>
              <a:rPr lang="en-US" dirty="0"/>
              <a:t> </a:t>
            </a:r>
            <a:r>
              <a:rPr lang="en-US" dirty="0" err="1"/>
              <a:t>brightwellii</a:t>
            </a:r>
            <a:r>
              <a:rPr lang="en-US" dirty="0"/>
              <a:t>      	0.390  0.0130 * </a:t>
            </a:r>
          </a:p>
          <a:p>
            <a:r>
              <a:rPr lang="en-US" dirty="0" err="1"/>
              <a:t>Prorocentrum</a:t>
            </a:r>
            <a:r>
              <a:rPr lang="en-US" dirty="0"/>
              <a:t> </a:t>
            </a:r>
            <a:r>
              <a:rPr lang="en-US" dirty="0" err="1"/>
              <a:t>micans</a:t>
            </a:r>
            <a:r>
              <a:rPr lang="en-US" dirty="0"/>
              <a:t>       	0.380  0.0200 *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7A373-B55D-4A74-B15A-C1085EE14AC5}"/>
              </a:ext>
            </a:extLst>
          </p:cNvPr>
          <p:cNvSpPr/>
          <p:nvPr/>
        </p:nvSpPr>
        <p:spPr>
          <a:xfrm>
            <a:off x="4903939" y="123914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Group KC10+QCS01  #</a:t>
            </a:r>
            <a:r>
              <a:rPr lang="en-US" b="1" dirty="0" err="1"/>
              <a:t>sps</a:t>
            </a:r>
            <a:r>
              <a:rPr lang="en-US" b="1" dirty="0"/>
              <a:t>.  12 </a:t>
            </a:r>
          </a:p>
          <a:p>
            <a:r>
              <a:rPr lang="en-US" dirty="0"/>
              <a:t>                             		stat     </a:t>
            </a:r>
            <a:r>
              <a:rPr lang="en-US" dirty="0" err="1"/>
              <a:t>p.value</a:t>
            </a:r>
            <a:r>
              <a:rPr lang="en-US" dirty="0"/>
              <a:t>    </a:t>
            </a:r>
          </a:p>
          <a:p>
            <a:r>
              <a:rPr lang="en-US" dirty="0" err="1"/>
              <a:t>Ceratium</a:t>
            </a:r>
            <a:r>
              <a:rPr lang="en-US" dirty="0"/>
              <a:t> </a:t>
            </a:r>
            <a:r>
              <a:rPr lang="en-US" dirty="0" err="1"/>
              <a:t>lineatum</a:t>
            </a:r>
            <a:r>
              <a:rPr lang="en-US" dirty="0"/>
              <a:t>           	0.581  0.0003 ***</a:t>
            </a:r>
          </a:p>
          <a:p>
            <a:r>
              <a:rPr lang="en-US" dirty="0" err="1"/>
              <a:t>Dactyliosolen</a:t>
            </a:r>
            <a:r>
              <a:rPr lang="en-US" dirty="0"/>
              <a:t> </a:t>
            </a:r>
            <a:r>
              <a:rPr lang="en-US" dirty="0" err="1"/>
              <a:t>fragilissimus</a:t>
            </a:r>
            <a:r>
              <a:rPr lang="en-US" dirty="0"/>
              <a:t> 	0.513  0.0006 ***</a:t>
            </a:r>
          </a:p>
          <a:p>
            <a:r>
              <a:rPr lang="en-US" dirty="0" err="1"/>
              <a:t>Chaetoceros</a:t>
            </a:r>
            <a:r>
              <a:rPr lang="en-US" dirty="0"/>
              <a:t> debilis         	0.490  0.0012 ** </a:t>
            </a:r>
          </a:p>
          <a:p>
            <a:r>
              <a:rPr lang="en-US" dirty="0" err="1"/>
              <a:t>Guinardia</a:t>
            </a:r>
            <a:r>
              <a:rPr lang="en-US" dirty="0"/>
              <a:t> </a:t>
            </a:r>
            <a:r>
              <a:rPr lang="en-US" dirty="0" err="1"/>
              <a:t>delicatula</a:t>
            </a:r>
            <a:r>
              <a:rPr lang="en-US" dirty="0"/>
              <a:t>        	0.448  0.0037 ** </a:t>
            </a:r>
          </a:p>
          <a:p>
            <a:r>
              <a:rPr lang="en-US" dirty="0" err="1"/>
              <a:t>Rhizosolenia</a:t>
            </a:r>
            <a:r>
              <a:rPr lang="en-US" dirty="0"/>
              <a:t> </a:t>
            </a:r>
            <a:r>
              <a:rPr lang="en-US" dirty="0" err="1"/>
              <a:t>setigera</a:t>
            </a:r>
            <a:r>
              <a:rPr lang="en-US" dirty="0"/>
              <a:t>       	0.415  0.0082 **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seiracanthus</a:t>
            </a:r>
            <a:r>
              <a:rPr lang="en-US" dirty="0"/>
              <a:t>    	0.411  0.0098 ** </a:t>
            </a:r>
          </a:p>
          <a:p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</a:t>
            </a:r>
            <a:r>
              <a:rPr lang="en-US" dirty="0" err="1"/>
              <a:t>seriata</a:t>
            </a:r>
            <a:r>
              <a:rPr lang="en-US" dirty="0"/>
              <a:t>    	0.401  0.0097 ** </a:t>
            </a:r>
          </a:p>
          <a:p>
            <a:r>
              <a:rPr lang="en-US" dirty="0" err="1"/>
              <a:t>Protoperidinium</a:t>
            </a:r>
            <a:r>
              <a:rPr lang="en-US" dirty="0"/>
              <a:t> </a:t>
            </a:r>
            <a:r>
              <a:rPr lang="en-US" dirty="0" err="1"/>
              <a:t>steinii</a:t>
            </a:r>
            <a:r>
              <a:rPr lang="en-US" dirty="0"/>
              <a:t>     	0.399  0.0164 * 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similis</a:t>
            </a:r>
            <a:r>
              <a:rPr lang="en-US" dirty="0"/>
              <a:t>         	0.381  0.0195 *  </a:t>
            </a:r>
          </a:p>
          <a:p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           	0.368  0.0227 *  </a:t>
            </a:r>
          </a:p>
          <a:p>
            <a:r>
              <a:rPr lang="en-US" dirty="0" err="1"/>
              <a:t>Pterosperma</a:t>
            </a:r>
            <a:r>
              <a:rPr lang="en-US" dirty="0"/>
              <a:t>                 	0.351  0.0336 *  </a:t>
            </a:r>
          </a:p>
          <a:p>
            <a:r>
              <a:rPr lang="en-US" dirty="0" err="1"/>
              <a:t>Leptocylindrus</a:t>
            </a:r>
            <a:r>
              <a:rPr lang="en-US" dirty="0"/>
              <a:t> </a:t>
            </a:r>
            <a:r>
              <a:rPr lang="en-US" dirty="0" err="1"/>
              <a:t>danicus</a:t>
            </a:r>
            <a:r>
              <a:rPr lang="en-US" dirty="0"/>
              <a:t>      	0.349  0.0403 *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F17F2-9A9F-4506-BC8D-022DEA35B3AB}"/>
              </a:ext>
            </a:extLst>
          </p:cNvPr>
          <p:cNvSpPr txBox="1"/>
          <p:nvPr/>
        </p:nvSpPr>
        <p:spPr>
          <a:xfrm>
            <a:off x="393114" y="5855794"/>
            <a:ext cx="1170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Suggests differences in ecology across the Shelf to fjord gradient – DFO2 is the most different as KC10 and QCS01 share species. Seems like increased diatom richness and diversity at QCS01 and KC10.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FA83-14B6-47B7-ABE1-79C79F1EDD11}"/>
              </a:ext>
            </a:extLst>
          </p:cNvPr>
          <p:cNvSpPr/>
          <p:nvPr/>
        </p:nvSpPr>
        <p:spPr>
          <a:xfrm>
            <a:off x="167662" y="664334"/>
            <a:ext cx="464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b="1" dirty="0"/>
              <a:t>2) Indicator species  - between Calvert Stations</a:t>
            </a:r>
          </a:p>
        </p:txBody>
      </p:sp>
    </p:spTree>
    <p:extLst>
      <p:ext uri="{BB962C8B-B14F-4D97-AF65-F5344CB8AC3E}">
        <p14:creationId xmlns:p14="http://schemas.microsoft.com/office/powerpoint/2010/main" val="173443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B79A-706A-42F1-B663-5C16A980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4848"/>
          </a:xfrm>
        </p:spPr>
        <p:txBody>
          <a:bodyPr/>
          <a:lstStyle/>
          <a:p>
            <a:r>
              <a:rPr lang="en-US" dirty="0"/>
              <a:t>Diversity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092B-7A97-4213-A314-F338653D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684"/>
            <a:ext cx="9720632" cy="4860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20A4D-EE01-4A67-BCA5-0EFBBF183D10}"/>
              </a:ext>
            </a:extLst>
          </p:cNvPr>
          <p:cNvSpPr txBox="1"/>
          <p:nvPr/>
        </p:nvSpPr>
        <p:spPr>
          <a:xfrm>
            <a:off x="9839194" y="1357518"/>
            <a:ext cx="22024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QU39 typically has the lowest richness and diversity, notably from June through August, with increases in the fall representative of increases in diatoms</a:t>
            </a:r>
          </a:p>
          <a:p>
            <a:endParaRPr lang="en-US" dirty="0"/>
          </a:p>
          <a:p>
            <a:r>
              <a:rPr lang="en-US" dirty="0"/>
              <a:t>Calvert – DFO2 tends to have lowest richness and diversity (2019 likely exception)</a:t>
            </a:r>
          </a:p>
          <a:p>
            <a:endParaRPr lang="en-US" dirty="0"/>
          </a:p>
          <a:p>
            <a:r>
              <a:rPr lang="en-US" dirty="0"/>
              <a:t>QCS01 in August has high richness.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0CE38-4A8D-4D41-A048-1F383D3CE64E}"/>
              </a:ext>
            </a:extLst>
          </p:cNvPr>
          <p:cNvSpPr txBox="1"/>
          <p:nvPr/>
        </p:nvSpPr>
        <p:spPr>
          <a:xfrm>
            <a:off x="3175348" y="6450904"/>
            <a:ext cx="530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frequent data removed – need to fix </a:t>
            </a:r>
            <a:r>
              <a:rPr lang="en-US"/>
              <a:t>and update.</a:t>
            </a:r>
          </a:p>
        </p:txBody>
      </p:sp>
    </p:spTree>
    <p:extLst>
      <p:ext uri="{BB962C8B-B14F-4D97-AF65-F5344CB8AC3E}">
        <p14:creationId xmlns:p14="http://schemas.microsoft.com/office/powerpoint/2010/main" val="426048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CDF739-6E3E-4A04-98F3-99B5800913B6}"/>
              </a:ext>
            </a:extLst>
          </p:cNvPr>
          <p:cNvSpPr txBox="1"/>
          <p:nvPr/>
        </p:nvSpPr>
        <p:spPr>
          <a:xfrm>
            <a:off x="0" y="0"/>
            <a:ext cx="1146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Statistics – RDA used to investigate correlations with environmental drivers, data interpretation on next plot.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B0DA3-683B-4E6D-8339-EEBD0C5EC40E}"/>
              </a:ext>
            </a:extLst>
          </p:cNvPr>
          <p:cNvSpPr/>
          <p:nvPr/>
        </p:nvSpPr>
        <p:spPr>
          <a:xfrm>
            <a:off x="190270" y="4791298"/>
            <a:ext cx="54126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Eigenvectors are scaled to </a:t>
            </a:r>
            <a:r>
              <a:rPr lang="en-US" sz="1200" b="1" dirty="0">
                <a:highlight>
                  <a:srgbClr val="00FFFF"/>
                </a:highlight>
              </a:rPr>
              <a:t>unit 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Distances among objects - </a:t>
            </a:r>
            <a:r>
              <a:rPr lang="en-US" sz="1200" b="1" dirty="0">
                <a:highlight>
                  <a:srgbClr val="00FFFF"/>
                </a:highlight>
              </a:rPr>
              <a:t>Euclidean distances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Projecting  an  object  at  right  angle  on  a  response  variable  or  a quantitative  explanatory  variable  approximates  the  position  of  the object along that variable.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The angles among response vectors are meaningless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between  response  and  explanatory  variables  in  the biplot reflect their correlations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Relationship between the centroid and a response variable (species) is  found  by  projecting  the centroid at right angle on the variable (as for individual objects).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FCA2B-549E-46AE-81BC-F4E42959FCC6}"/>
              </a:ext>
            </a:extLst>
          </p:cNvPr>
          <p:cNvSpPr/>
          <p:nvPr/>
        </p:nvSpPr>
        <p:spPr>
          <a:xfrm>
            <a:off x="5708650" y="4785128"/>
            <a:ext cx="61553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Eigenvectors are scaled to the </a:t>
            </a:r>
            <a:r>
              <a:rPr lang="en-US" sz="1200" b="1" dirty="0">
                <a:highlight>
                  <a:srgbClr val="00FFFF"/>
                </a:highlight>
              </a:rPr>
              <a:t>square root of their eigenvalue</a:t>
            </a:r>
            <a:r>
              <a:rPr lang="en-US" sz="1200" dirty="0">
                <a:highlight>
                  <a:srgbClr val="00FFFF"/>
                </a:highlight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Distances - </a:t>
            </a:r>
            <a:r>
              <a:rPr lang="en-US" sz="1200" b="1" dirty="0">
                <a:highlight>
                  <a:srgbClr val="00FFFF"/>
                </a:highlight>
              </a:rPr>
              <a:t>not  approximations  of their Euclidean distances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Projecting an object at right angle on a response or an explanatory variable approximates the value of the object along that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in  the  biplot  between  response  and  explanatory variables, and between response variables  themselves  or  explanatory variables themselves, reflect their correlations.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between  descriptors  in  the  biplot  reflect  their covariances or correlations.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Relationship between the centroid of a qualitative explanatory variable and a response variable (species) is  found  by  projecting  the centroid at right angle on the variable (as for individual objects).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C2D69-A4F1-41CC-BDE5-3945B3F6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6" y="303751"/>
            <a:ext cx="5669292" cy="4572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30A8A-3827-493F-AC0C-21E83EF73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" y="303751"/>
            <a:ext cx="5669292" cy="4572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2179EE-CD58-4B9D-ACC7-A53D1CF892A2}"/>
              </a:ext>
            </a:extLst>
          </p:cNvPr>
          <p:cNvSpPr txBox="1"/>
          <p:nvPr/>
        </p:nvSpPr>
        <p:spPr>
          <a:xfrm>
            <a:off x="4578263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74CA4-2D47-4566-93E9-AF2AEFF4BB9D}"/>
              </a:ext>
            </a:extLst>
          </p:cNvPr>
          <p:cNvSpPr txBox="1"/>
          <p:nvPr/>
        </p:nvSpPr>
        <p:spPr>
          <a:xfrm>
            <a:off x="10009712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959A2-CB6D-47D4-8680-042559062AFE}"/>
              </a:ext>
            </a:extLst>
          </p:cNvPr>
          <p:cNvSpPr txBox="1"/>
          <p:nvPr/>
        </p:nvSpPr>
        <p:spPr>
          <a:xfrm>
            <a:off x="9466228" y="651354"/>
            <a:ext cx="1546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top 10 highest abundance &amp; site scores plotted</a:t>
            </a:r>
          </a:p>
        </p:txBody>
      </p:sp>
    </p:spTree>
    <p:extLst>
      <p:ext uri="{BB962C8B-B14F-4D97-AF65-F5344CB8AC3E}">
        <p14:creationId xmlns:p14="http://schemas.microsoft.com/office/powerpoint/2010/main" val="11158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FF1581-02FF-4DFE-BA41-BBC2B371B2DC}"/>
              </a:ext>
            </a:extLst>
          </p:cNvPr>
          <p:cNvSpPr txBox="1"/>
          <p:nvPr/>
        </p:nvSpPr>
        <p:spPr>
          <a:xfrm>
            <a:off x="0" y="0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Statistics – RDA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D0D43-6241-4846-A847-EB9CBA97EF65}"/>
              </a:ext>
            </a:extLst>
          </p:cNvPr>
          <p:cNvSpPr txBox="1"/>
          <p:nvPr/>
        </p:nvSpPr>
        <p:spPr>
          <a:xfrm>
            <a:off x="39358" y="4808344"/>
            <a:ext cx="121526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Axis 1 (RDA 1), which contains the majority of the explained variance (27.8%), is driven by </a:t>
            </a:r>
            <a:r>
              <a:rPr lang="en-US" sz="1400" b="1" dirty="0"/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There is a </a:t>
            </a:r>
            <a:r>
              <a:rPr lang="en-US" sz="1400" b="1" dirty="0"/>
              <a:t>rough spring to late summer gradient/autumn gradient</a:t>
            </a:r>
            <a:r>
              <a:rPr lang="en-US" sz="1400" dirty="0"/>
              <a:t> along this axis (late summer is warmer)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cluster is comprised of </a:t>
            </a:r>
            <a:r>
              <a:rPr lang="en-US" sz="1400" b="1" dirty="0"/>
              <a:t>QU39</a:t>
            </a:r>
            <a:r>
              <a:rPr lang="en-US" sz="1400" dirty="0"/>
              <a:t> and two </a:t>
            </a:r>
            <a:r>
              <a:rPr lang="en-US" sz="1400" b="1" dirty="0"/>
              <a:t>DFO2 stations</a:t>
            </a:r>
            <a:r>
              <a:rPr lang="en-US" sz="1400" dirty="0"/>
              <a:t>, and these are related to </a:t>
            </a:r>
            <a:r>
              <a:rPr lang="en-US" sz="1400" dirty="0" err="1"/>
              <a:t>Telelaux</a:t>
            </a:r>
            <a:r>
              <a:rPr lang="en-US" sz="1400" dirty="0"/>
              <a:t> and </a:t>
            </a:r>
            <a:r>
              <a:rPr lang="en-US" sz="1400" dirty="0" err="1"/>
              <a:t>Hillea</a:t>
            </a:r>
            <a:r>
              <a:rPr lang="en-US" sz="1400" dirty="0"/>
              <a:t> (</a:t>
            </a:r>
            <a:r>
              <a:rPr lang="en-US" sz="1400" b="1" dirty="0" err="1"/>
              <a:t>cryptophytes</a:t>
            </a:r>
            <a:r>
              <a:rPr lang="en-US" sz="1400" dirty="0"/>
              <a:t>) and </a:t>
            </a:r>
            <a:r>
              <a:rPr lang="en-US" sz="1400" b="1" dirty="0"/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Skeletonema</a:t>
            </a:r>
            <a:r>
              <a:rPr lang="en-US" sz="1400" b="1" dirty="0"/>
              <a:t> </a:t>
            </a:r>
            <a:r>
              <a:rPr lang="en-US" sz="1400" b="1" dirty="0" err="1"/>
              <a:t>marinoi</a:t>
            </a:r>
            <a:r>
              <a:rPr lang="en-US" sz="1400" b="1" dirty="0"/>
              <a:t>  (</a:t>
            </a:r>
            <a:r>
              <a:rPr lang="en-US" sz="1400" b="1" dirty="0" err="1"/>
              <a:t>S.m</a:t>
            </a:r>
            <a:r>
              <a:rPr lang="en-US" sz="1400" b="1" dirty="0"/>
              <a:t>.) </a:t>
            </a:r>
            <a:r>
              <a:rPr lang="en-US" sz="1400" dirty="0"/>
              <a:t>is inversely related to temperature and a grouping of Calvert spring/summer (bloom) samples (includes DFO2)</a:t>
            </a: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Axis 2 (RDA 1) – driven by </a:t>
            </a:r>
            <a:r>
              <a:rPr lang="en-US" sz="1400" b="1" dirty="0">
                <a:solidFill>
                  <a:prstClr val="black"/>
                </a:solidFill>
              </a:rPr>
              <a:t>salinity/PO4</a:t>
            </a:r>
            <a:r>
              <a:rPr lang="en-US" sz="1400" dirty="0">
                <a:solidFill>
                  <a:prstClr val="black"/>
                </a:solidFill>
              </a:rPr>
              <a:t>, but much less explained variability (5.5%)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Group of primarily </a:t>
            </a:r>
            <a:r>
              <a:rPr lang="en-US" sz="1400" b="1" dirty="0">
                <a:solidFill>
                  <a:prstClr val="black"/>
                </a:solidFill>
              </a:rPr>
              <a:t>QCS01 and KC10 summer samples </a:t>
            </a:r>
            <a:r>
              <a:rPr lang="en-US" sz="1400" dirty="0">
                <a:solidFill>
                  <a:prstClr val="black"/>
                </a:solidFill>
              </a:rPr>
              <a:t>related to non-</a:t>
            </a:r>
            <a:r>
              <a:rPr lang="en-US" sz="1400" dirty="0" err="1">
                <a:solidFill>
                  <a:prstClr val="black"/>
                </a:solidFill>
              </a:rPr>
              <a:t>S.m</a:t>
            </a:r>
            <a:r>
              <a:rPr lang="en-US" sz="1400" dirty="0">
                <a:solidFill>
                  <a:prstClr val="black"/>
                </a:solidFill>
              </a:rPr>
              <a:t>. diatoms (i.e. </a:t>
            </a:r>
            <a:r>
              <a:rPr lang="en-US" sz="1400" b="1" dirty="0" err="1">
                <a:solidFill>
                  <a:prstClr val="black"/>
                </a:solidFill>
              </a:rPr>
              <a:t>Chaetoceros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spp</a:t>
            </a:r>
            <a:r>
              <a:rPr lang="en-US" sz="1400" b="1" dirty="0">
                <a:solidFill>
                  <a:prstClr val="black"/>
                </a:solidFill>
              </a:rPr>
              <a:t> (C.S., C.C.), pseudo </a:t>
            </a:r>
            <a:r>
              <a:rPr lang="en-US" sz="1400" b="1" dirty="0" err="1">
                <a:solidFill>
                  <a:prstClr val="black"/>
                </a:solidFill>
              </a:rPr>
              <a:t>nitzschia</a:t>
            </a:r>
            <a:r>
              <a:rPr lang="en-US" sz="1400" b="1" dirty="0">
                <a:solidFill>
                  <a:prstClr val="black"/>
                </a:solidFill>
              </a:rPr>
              <a:t> (P.n.s)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b="1" dirty="0">
                <a:solidFill>
                  <a:prstClr val="black"/>
                </a:solidFill>
              </a:rPr>
              <a:t>increased salinity and reduced po4 (DFO2 is different in summer with less diatoms diversity? – also suggested by indicator species analysis and diversity/richness).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7100F-4BED-4F85-847D-1F211B39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03751"/>
            <a:ext cx="5669292" cy="4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C85-8D53-4E26-89EA-2A5C666C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" y="303751"/>
            <a:ext cx="5669292" cy="4572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D9DA1C-A33B-417C-B41B-A02FCC34CC14}"/>
              </a:ext>
            </a:extLst>
          </p:cNvPr>
          <p:cNvSpPr txBox="1"/>
          <p:nvPr/>
        </p:nvSpPr>
        <p:spPr>
          <a:xfrm>
            <a:off x="4578263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6590-B3AE-4A17-8D05-8CCE42489A3D}"/>
              </a:ext>
            </a:extLst>
          </p:cNvPr>
          <p:cNvSpPr txBox="1"/>
          <p:nvPr/>
        </p:nvSpPr>
        <p:spPr>
          <a:xfrm>
            <a:off x="10247555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2</a:t>
            </a:r>
          </a:p>
        </p:txBody>
      </p:sp>
    </p:spTree>
    <p:extLst>
      <p:ext uri="{BB962C8B-B14F-4D97-AF65-F5344CB8AC3E}">
        <p14:creationId xmlns:p14="http://schemas.microsoft.com/office/powerpoint/2010/main" val="71169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10DF-093A-4E4C-8FDC-7160012D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Mantel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13AE49-1D16-48A1-8709-869DB4444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705377"/>
                  </p:ext>
                </p:extLst>
              </p:nvPr>
            </p:nvGraphicFramePr>
            <p:xfrm>
              <a:off x="988291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0.21***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0.33***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13AE49-1D16-48A1-8709-869DB4444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705377"/>
                  </p:ext>
                </p:extLst>
              </p:nvPr>
            </p:nvGraphicFramePr>
            <p:xfrm>
              <a:off x="988291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0.21***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6" t="-308197" r="-70213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0.33***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A29242-FA31-418D-8AC9-277F1ECFA581}"/>
              </a:ext>
            </a:extLst>
          </p:cNvPr>
          <p:cNvSpPr txBox="1"/>
          <p:nvPr/>
        </p:nvSpPr>
        <p:spPr>
          <a:xfrm>
            <a:off x="886691" y="168960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+ QU39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71CD33-9D07-4F7C-9561-09A49FE202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489403"/>
                  </p:ext>
                </p:extLst>
              </p:nvPr>
            </p:nvGraphicFramePr>
            <p:xfrm>
              <a:off x="3939309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0.18***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71CD33-9D07-4F7C-9561-09A49FE202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489403"/>
                  </p:ext>
                </p:extLst>
              </p:nvPr>
            </p:nvGraphicFramePr>
            <p:xfrm>
              <a:off x="3939309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6" t="-308197" r="-70213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0.18***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45FD21-4B51-4737-9A7F-03EBB8DE64B9}"/>
              </a:ext>
            </a:extLst>
          </p:cNvPr>
          <p:cNvSpPr txBox="1"/>
          <p:nvPr/>
        </p:nvSpPr>
        <p:spPr>
          <a:xfrm>
            <a:off x="3939309" y="1689606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Only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902D2-0FAA-47DF-A5B3-2363EFBFA6BB}"/>
              </a:ext>
            </a:extLst>
          </p:cNvPr>
          <p:cNvSpPr txBox="1"/>
          <p:nvPr/>
        </p:nvSpPr>
        <p:spPr>
          <a:xfrm>
            <a:off x="7377831" y="261639"/>
            <a:ext cx="422753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– Does species Bray Curtis dissimilarity matrix vary with Euclidean distance of drivers? </a:t>
            </a:r>
          </a:p>
          <a:p>
            <a:endParaRPr lang="en-US" b="1" dirty="0"/>
          </a:p>
          <a:p>
            <a:r>
              <a:rPr lang="en-US" b="1" dirty="0"/>
              <a:t>All enviro includes everything, excluding spatial information, and different included data are centered/standardized.</a:t>
            </a:r>
          </a:p>
          <a:p>
            <a:endParaRPr lang="en-US" b="1" dirty="0"/>
          </a:p>
          <a:p>
            <a:r>
              <a:rPr lang="en-US" b="1" dirty="0"/>
              <a:t>Calvert + QU39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RDA results – temp +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Bray-Curtis dissimilarity becomes more dissimilar with spatial distance – shows regional difference</a:t>
            </a:r>
          </a:p>
          <a:p>
            <a:endParaRPr lang="en-US" dirty="0"/>
          </a:p>
          <a:p>
            <a:r>
              <a:rPr lang="en-US" b="1" dirty="0"/>
              <a:t>Calvert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differences insignificant.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driven by environmental drivers: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Secchi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enviro.</a:t>
            </a:r>
          </a:p>
        </p:txBody>
      </p:sp>
    </p:spTree>
    <p:extLst>
      <p:ext uri="{BB962C8B-B14F-4D97-AF65-F5344CB8AC3E}">
        <p14:creationId xmlns:p14="http://schemas.microsoft.com/office/powerpoint/2010/main" val="89206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1C34-CFD3-4D1C-B01D-65B4D4B9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773" y="2724411"/>
            <a:ext cx="5648977" cy="63695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– Do we include?</a:t>
            </a:r>
          </a:p>
        </p:txBody>
      </p:sp>
    </p:spTree>
    <p:extLst>
      <p:ext uri="{BB962C8B-B14F-4D97-AF65-F5344CB8AC3E}">
        <p14:creationId xmlns:p14="http://schemas.microsoft.com/office/powerpoint/2010/main" val="284914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6A35FA-5169-4D7F-A2B0-8BD9C79D0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158"/>
            <a:ext cx="9423748" cy="58898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3524AE-60F7-4BDB-8647-444634FB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timeseries (only 2019-2020)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6128-2F63-4130-8E77-C1E92213D4B7}"/>
              </a:ext>
            </a:extLst>
          </p:cNvPr>
          <p:cNvSpPr txBox="1"/>
          <p:nvPr/>
        </p:nvSpPr>
        <p:spPr>
          <a:xfrm>
            <a:off x="9494904" y="309084"/>
            <a:ext cx="245910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a but of annual variability </a:t>
            </a:r>
          </a:p>
          <a:p>
            <a:endParaRPr lang="en-US" dirty="0"/>
          </a:p>
          <a:p>
            <a:r>
              <a:rPr lang="en-US" dirty="0"/>
              <a:t>Again, lack of diatoms at QU39, bit 2019 had high flagellate biomass</a:t>
            </a:r>
          </a:p>
          <a:p>
            <a:endParaRPr lang="en-US" dirty="0"/>
          </a:p>
          <a:p>
            <a:r>
              <a:rPr lang="en-US" dirty="0"/>
              <a:t>Differences at DFO2 between years, much higher biomass in 2019. Why? Less vertical advection from outflow? Cryptos have comparatively higher biomass – this trend not reflected in micro</a:t>
            </a:r>
          </a:p>
          <a:p>
            <a:endParaRPr lang="en-US" dirty="0"/>
          </a:p>
          <a:p>
            <a:r>
              <a:rPr lang="en-US" dirty="0"/>
              <a:t>Interested in August/September haptophytes at QCS01 – not seen by microscopy. Offshore?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A97D2-C23B-4603-B445-1CB9E81CA73A}"/>
              </a:ext>
            </a:extLst>
          </p:cNvPr>
          <p:cNvSpPr txBox="1"/>
          <p:nvPr/>
        </p:nvSpPr>
        <p:spPr>
          <a:xfrm>
            <a:off x="2530258" y="13340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5958C-20A1-4B54-B5F7-2EAD5BE2E629}"/>
              </a:ext>
            </a:extLst>
          </p:cNvPr>
          <p:cNvSpPr txBox="1"/>
          <p:nvPr/>
        </p:nvSpPr>
        <p:spPr>
          <a:xfrm>
            <a:off x="6703513" y="13340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2722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20401-BC99-41AC-A3DB-8AFAF078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8" y="751562"/>
            <a:ext cx="5088698" cy="6106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E73F-6520-42FD-91D1-3833E93621FA}"/>
              </a:ext>
            </a:extLst>
          </p:cNvPr>
          <p:cNvSpPr txBox="1"/>
          <p:nvPr/>
        </p:nvSpPr>
        <p:spPr>
          <a:xfrm>
            <a:off x="0" y="0"/>
            <a:ext cx="2430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Chemtax</a:t>
            </a:r>
            <a:r>
              <a:rPr lang="en-US" sz="2800" dirty="0"/>
              <a:t> </a:t>
            </a:r>
            <a:r>
              <a:rPr lang="en-US" sz="2800" dirty="0" err="1"/>
              <a:t>nMDS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1B8A1-D3DB-45B0-B271-0CB9925F7530}"/>
              </a:ext>
            </a:extLst>
          </p:cNvPr>
          <p:cNvSpPr txBox="1"/>
          <p:nvPr/>
        </p:nvSpPr>
        <p:spPr>
          <a:xfrm>
            <a:off x="5993705" y="908137"/>
            <a:ext cx="5624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taxonomy, little difference between QU39 and Calvert stations – fewer things to separate on (i.e. species versus pigment groups) but also, greater importance and similarity in small species biomass not seen by microscopy</a:t>
            </a:r>
          </a:p>
          <a:p>
            <a:endParaRPr lang="en-US" dirty="0"/>
          </a:p>
          <a:p>
            <a:r>
              <a:rPr lang="en-US" dirty="0"/>
              <a:t>Seems to be more of a seasonal gradient (generally) and I suspect bloom versus non-bloom.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2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4FB8B7-A389-4A35-8289-615D05F0F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707721"/>
            <a:ext cx="7501668" cy="5628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ANOSIM</a:t>
            </a:r>
          </a:p>
          <a:p>
            <a:pPr marL="0" indent="0">
              <a:buNone/>
            </a:pPr>
            <a:r>
              <a:rPr lang="en-US" dirty="0"/>
              <a:t>Differences in Bray-Curtis community matrix between:</a:t>
            </a:r>
          </a:p>
          <a:p>
            <a:pPr lvl="1"/>
            <a:r>
              <a:rPr lang="en-US" b="1" dirty="0"/>
              <a:t>Region</a:t>
            </a:r>
            <a:r>
              <a:rPr lang="en-US" dirty="0"/>
              <a:t> (Calvert vs </a:t>
            </a:r>
            <a:r>
              <a:rPr lang="en-US" dirty="0" err="1"/>
              <a:t>NSoG</a:t>
            </a:r>
            <a:r>
              <a:rPr lang="en-US" dirty="0"/>
              <a:t>) 		p = 0.0017, R = 0.22</a:t>
            </a:r>
          </a:p>
          <a:p>
            <a:pPr lvl="1"/>
            <a:r>
              <a:rPr lang="en-US" b="1" dirty="0"/>
              <a:t>Site</a:t>
            </a:r>
            <a:r>
              <a:rPr lang="en-US" dirty="0"/>
              <a:t> (QCS01, KC10, DFO2, QU39)   	p = 0.0063, R = 0.13</a:t>
            </a:r>
          </a:p>
          <a:p>
            <a:pPr lvl="1"/>
            <a:r>
              <a:rPr lang="en-US" b="1" dirty="0"/>
              <a:t>Month</a:t>
            </a:r>
            <a:r>
              <a:rPr lang="en-US" dirty="0"/>
              <a:t>				p = 0.0112, R = 0.13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/>
              <a:t>1) Indicator species  - between region</a:t>
            </a:r>
          </a:p>
          <a:p>
            <a:pPr marL="800100" lvl="2" indent="-342900"/>
            <a:r>
              <a:rPr lang="en-US" b="1" dirty="0"/>
              <a:t>Calvert 	</a:t>
            </a:r>
            <a:r>
              <a:rPr lang="it-IT" b="1" dirty="0"/>
              <a:t>stat     p.value   </a:t>
            </a:r>
          </a:p>
          <a:p>
            <a:pPr marL="457200" lvl="2" indent="0">
              <a:buNone/>
            </a:pPr>
            <a:r>
              <a:rPr lang="it-IT" b="1" dirty="0"/>
              <a:t>	</a:t>
            </a:r>
            <a:r>
              <a:rPr lang="it-IT" dirty="0"/>
              <a:t>diat 	0.492  0.0024 **</a:t>
            </a:r>
          </a:p>
          <a:p>
            <a:pPr marL="457200" lvl="2" indent="0">
              <a:buNone/>
            </a:pPr>
            <a:r>
              <a:rPr lang="it-IT" dirty="0"/>
              <a:t>	dino 	0.483  0.0022 **</a:t>
            </a:r>
          </a:p>
          <a:p>
            <a:pPr marL="800100" lvl="2" indent="-342900"/>
            <a:r>
              <a:rPr lang="it-IT" b="1" dirty="0"/>
              <a:t>NSoG</a:t>
            </a:r>
          </a:p>
          <a:p>
            <a:pPr marL="457200" lvl="2" indent="0">
              <a:buNone/>
            </a:pPr>
            <a:r>
              <a:rPr lang="it-IT" b="1" dirty="0"/>
              <a:t>	</a:t>
            </a:r>
            <a:r>
              <a:rPr lang="en-US" dirty="0"/>
              <a:t>cyan  	0.355  0.0058 **</a:t>
            </a:r>
          </a:p>
          <a:p>
            <a:pPr marL="457200" lvl="2" indent="0">
              <a:buNone/>
            </a:pPr>
            <a:r>
              <a:rPr lang="en-US" dirty="0"/>
              <a:t>	green 	0.341  0.0347 * </a:t>
            </a:r>
            <a:endParaRPr lang="it-IT" dirty="0"/>
          </a:p>
          <a:p>
            <a:pPr marL="800100" lvl="2" indent="-342900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F4092-AC11-41B1-A6BB-6963FD5CF518}"/>
              </a:ext>
            </a:extLst>
          </p:cNvPr>
          <p:cNvSpPr txBox="1"/>
          <p:nvPr/>
        </p:nvSpPr>
        <p:spPr>
          <a:xfrm>
            <a:off x="5717309" y="3814618"/>
            <a:ext cx="491628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>
              <a:buNone/>
            </a:pPr>
            <a:r>
              <a:rPr lang="en-US" sz="1900" b="1" dirty="0"/>
              <a:t>2) Indicator species  - between Calvert Stations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900" b="1" dirty="0"/>
              <a:t>Group QCS01  #</a:t>
            </a:r>
            <a:r>
              <a:rPr lang="en-US" sz="1900" b="1" dirty="0" err="1"/>
              <a:t>sps</a:t>
            </a:r>
            <a:r>
              <a:rPr lang="en-US" sz="1900" b="1" dirty="0"/>
              <a:t>.  1  	stat    </a:t>
            </a:r>
            <a:r>
              <a:rPr lang="en-US" sz="1900" b="1" dirty="0" err="1"/>
              <a:t>p.value</a:t>
            </a:r>
            <a:r>
              <a:rPr lang="en-US" sz="1900" b="1" dirty="0"/>
              <a:t>    </a:t>
            </a:r>
          </a:p>
          <a:p>
            <a:pPr marL="0" lvl="1" indent="0">
              <a:buNone/>
            </a:pPr>
            <a:r>
              <a:rPr lang="en-US" sz="1900" b="1" dirty="0"/>
              <a:t>	</a:t>
            </a:r>
            <a:r>
              <a:rPr lang="en-US" sz="1900" dirty="0" err="1"/>
              <a:t>hapto</a:t>
            </a:r>
            <a:r>
              <a:rPr lang="en-US" sz="1900" dirty="0"/>
              <a:t> 		0.516  0.0047 **</a:t>
            </a:r>
          </a:p>
          <a:p>
            <a:pPr marL="0" lvl="1" indent="0">
              <a:buNone/>
            </a:pPr>
            <a:endParaRPr lang="en-US" sz="1900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1A6FA4-014A-485A-9E6F-10C481B4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 - </a:t>
            </a:r>
            <a:r>
              <a:rPr lang="en-US" dirty="0" err="1"/>
              <a:t>Chemtax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0B7DDF-9E90-4892-8CF8-A98E30153B75}"/>
              </a:ext>
            </a:extLst>
          </p:cNvPr>
          <p:cNvSpPr txBox="1"/>
          <p:nvPr/>
        </p:nvSpPr>
        <p:spPr>
          <a:xfrm>
            <a:off x="7702502" y="1816274"/>
            <a:ext cx="310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 not as great as with microscopy</a:t>
            </a:r>
          </a:p>
        </p:txBody>
      </p:sp>
    </p:spTree>
    <p:extLst>
      <p:ext uri="{BB962C8B-B14F-4D97-AF65-F5344CB8AC3E}">
        <p14:creationId xmlns:p14="http://schemas.microsoft.com/office/powerpoint/2010/main" val="347498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A9BE5-872A-4081-83E7-7B6ACE5C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37" y="723359"/>
            <a:ext cx="5669292" cy="4846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69AB9-FE09-4175-97FE-BB241E6A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" y="723359"/>
            <a:ext cx="5669292" cy="48463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EF9547-E324-406A-82E2-DB7645DA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4848"/>
          </a:xfrm>
        </p:spPr>
        <p:txBody>
          <a:bodyPr>
            <a:normAutofit/>
          </a:bodyPr>
          <a:lstStyle/>
          <a:p>
            <a:r>
              <a:rPr lang="en-US" dirty="0" err="1"/>
              <a:t>Chemtax</a:t>
            </a:r>
            <a:r>
              <a:rPr lang="en-US" dirty="0"/>
              <a:t> RDA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4E42F-C7C3-48C5-87CF-C2C6EAD1DAAC}"/>
              </a:ext>
            </a:extLst>
          </p:cNvPr>
          <p:cNvSpPr txBox="1"/>
          <p:nvPr/>
        </p:nvSpPr>
        <p:spPr>
          <a:xfrm>
            <a:off x="129847" y="5569689"/>
            <a:ext cx="1181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axis is </a:t>
            </a:r>
            <a:r>
              <a:rPr lang="en-US" b="1" dirty="0"/>
              <a:t>not significant</a:t>
            </a:r>
            <a:r>
              <a:rPr lang="en-US" dirty="0"/>
              <a:t>. Most of the constrained variance is explained by the first axis and appears to be driven largely by </a:t>
            </a:r>
            <a:r>
              <a:rPr lang="en-US" b="1" dirty="0"/>
              <a:t>season</a:t>
            </a:r>
            <a:r>
              <a:rPr lang="en-US" dirty="0"/>
              <a:t> and </a:t>
            </a:r>
            <a:r>
              <a:rPr lang="en-US" b="1" dirty="0"/>
              <a:t>phytoplankton group </a:t>
            </a:r>
            <a:r>
              <a:rPr lang="en-US" dirty="0"/>
              <a:t>with diatom biomass inversely correlated to the flagellate groups. Haptophytes and cyanobacteria are driven by temperature. Is this usable with a non-significant axis?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9B103-EDEB-42C8-87B2-02799BB3440E}"/>
              </a:ext>
            </a:extLst>
          </p:cNvPr>
          <p:cNvSpPr/>
          <p:nvPr/>
        </p:nvSpPr>
        <p:spPr>
          <a:xfrm>
            <a:off x="81419" y="2461364"/>
            <a:ext cx="331940" cy="96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322111-CBB0-4138-B976-9554EEA2C30A}"/>
              </a:ext>
            </a:extLst>
          </p:cNvPr>
          <p:cNvSpPr/>
          <p:nvPr/>
        </p:nvSpPr>
        <p:spPr>
          <a:xfrm>
            <a:off x="5937337" y="2544871"/>
            <a:ext cx="331940" cy="96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A8794C-C5A3-4E8B-BEEB-4064A092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693"/>
          </a:xfrm>
        </p:spPr>
        <p:txBody>
          <a:bodyPr>
            <a:normAutofit fontScale="90000"/>
          </a:bodyPr>
          <a:lstStyle/>
          <a:p>
            <a:r>
              <a:rPr lang="en-US" dirty="0"/>
              <a:t>Station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35A2B-E898-4C9C-BFBA-30B6A0BA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06" y="1396652"/>
            <a:ext cx="5804639" cy="53581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2AFA7A-3155-41F0-803B-09825D18FE6F}"/>
              </a:ext>
            </a:extLst>
          </p:cNvPr>
          <p:cNvGrpSpPr/>
          <p:nvPr/>
        </p:nvGrpSpPr>
        <p:grpSpPr>
          <a:xfrm>
            <a:off x="127086" y="1232104"/>
            <a:ext cx="5976217" cy="5442955"/>
            <a:chOff x="199115" y="643381"/>
            <a:chExt cx="5976217" cy="5442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E93984-448A-4DC7-B836-B71332B4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15" y="643381"/>
              <a:ext cx="5976217" cy="544295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5D677A-9AB2-4101-AAF0-2528E8FD4279}"/>
                </a:ext>
              </a:extLst>
            </p:cNvPr>
            <p:cNvSpPr/>
            <p:nvPr/>
          </p:nvSpPr>
          <p:spPr>
            <a:xfrm>
              <a:off x="256784" y="1697277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334A59-4EB4-4BBC-A2C5-0471DA93D24E}"/>
                </a:ext>
              </a:extLst>
            </p:cNvPr>
            <p:cNvSpPr/>
            <p:nvPr/>
          </p:nvSpPr>
          <p:spPr>
            <a:xfrm>
              <a:off x="3810000" y="3222320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7A3437-1A1A-4033-8D44-B4A2B456B178}"/>
                </a:ext>
              </a:extLst>
            </p:cNvPr>
            <p:cNvSpPr/>
            <p:nvPr/>
          </p:nvSpPr>
          <p:spPr>
            <a:xfrm>
              <a:off x="1841326" y="2348630"/>
              <a:ext cx="106472" cy="112734"/>
            </a:xfrm>
            <a:prstGeom prst="ellipse">
              <a:avLst/>
            </a:prstGeom>
            <a:solidFill>
              <a:srgbClr val="EFEF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5BB00-1DDF-4146-B4F0-F271AD142478}"/>
                </a:ext>
              </a:extLst>
            </p:cNvPr>
            <p:cNvSpPr txBox="1"/>
            <p:nvPr/>
          </p:nvSpPr>
          <p:spPr>
            <a:xfrm>
              <a:off x="1894562" y="2220331"/>
              <a:ext cx="54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KC10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3E94FE-EC36-4C29-9C1A-725F757BE5C3}"/>
                </a:ext>
              </a:extLst>
            </p:cNvPr>
            <p:cNvSpPr/>
            <p:nvPr/>
          </p:nvSpPr>
          <p:spPr>
            <a:xfrm>
              <a:off x="1792911" y="2167539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CA971F-BFCF-498F-B672-B1858665F807}"/>
              </a:ext>
            </a:extLst>
          </p:cNvPr>
          <p:cNvSpPr txBox="1"/>
          <p:nvPr/>
        </p:nvSpPr>
        <p:spPr>
          <a:xfrm>
            <a:off x="5655039" y="549066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Sorry, these are rough, but give an idea.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A9570-FFAC-419A-A2D1-0BE2DDF85139}"/>
              </a:ext>
            </a:extLst>
          </p:cNvPr>
          <p:cNvSpPr txBox="1"/>
          <p:nvPr/>
        </p:nvSpPr>
        <p:spPr>
          <a:xfrm>
            <a:off x="127086" y="194448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Shelf 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02693-58C7-451D-9860-321513435FC4}"/>
              </a:ext>
            </a:extLst>
          </p:cNvPr>
          <p:cNvSpPr txBox="1"/>
          <p:nvPr/>
        </p:nvSpPr>
        <p:spPr>
          <a:xfrm>
            <a:off x="1621933" y="241824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Channel 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470DE-ECD5-461F-A6B3-FCE2E4ED8753}"/>
              </a:ext>
            </a:extLst>
          </p:cNvPr>
          <p:cNvSpPr txBox="1"/>
          <p:nvPr/>
        </p:nvSpPr>
        <p:spPr>
          <a:xfrm>
            <a:off x="4230479" y="4075716"/>
            <a:ext cx="97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DFO2</a:t>
            </a:r>
          </a:p>
          <a:p>
            <a:r>
              <a:rPr lang="en-US" b="1" dirty="0"/>
              <a:t>Fjord (F)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7DEC2-AD48-44A7-8655-965E4E9E2B84}"/>
              </a:ext>
            </a:extLst>
          </p:cNvPr>
          <p:cNvSpPr txBox="1"/>
          <p:nvPr/>
        </p:nvSpPr>
        <p:spPr>
          <a:xfrm>
            <a:off x="9231492" y="3950449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Estuary (E)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0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E2FA-AE9B-44EA-A002-FA06BF83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3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Mantel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76F3D9C-F452-45C6-97BE-B7B6E02657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058378"/>
                  </p:ext>
                </p:extLst>
              </p:nvPr>
            </p:nvGraphicFramePr>
            <p:xfrm>
              <a:off x="988291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0.26***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917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76F3D9C-F452-45C6-97BE-B7B6E02657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058378"/>
                  </p:ext>
                </p:extLst>
              </p:nvPr>
            </p:nvGraphicFramePr>
            <p:xfrm>
              <a:off x="988291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6" t="-308197" r="-7021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0.26***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917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DFC69F-A38D-4F9D-9AFB-B78BFD42FEFB}"/>
              </a:ext>
            </a:extLst>
          </p:cNvPr>
          <p:cNvSpPr txBox="1"/>
          <p:nvPr/>
        </p:nvSpPr>
        <p:spPr>
          <a:xfrm>
            <a:off x="886691" y="168960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+ QU39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1554AD6-5BFD-4679-8DBD-0EFBB2118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160945"/>
                  </p:ext>
                </p:extLst>
              </p:nvPr>
            </p:nvGraphicFramePr>
            <p:xfrm>
              <a:off x="3939309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074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0.019**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0.22***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1554AD6-5BFD-4679-8DBD-0EFBB2118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160945"/>
                  </p:ext>
                </p:extLst>
              </p:nvPr>
            </p:nvGraphicFramePr>
            <p:xfrm>
              <a:off x="3939309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6" t="-308197" r="-7021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074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0.019**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0.22***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3173E3-2F27-423C-A801-A6735D53A617}"/>
              </a:ext>
            </a:extLst>
          </p:cNvPr>
          <p:cNvSpPr txBox="1"/>
          <p:nvPr/>
        </p:nvSpPr>
        <p:spPr>
          <a:xfrm>
            <a:off x="3939309" y="1689606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2365A-4E49-4B68-8A84-64A8A392CB28}"/>
              </a:ext>
            </a:extLst>
          </p:cNvPr>
          <p:cNvSpPr txBox="1"/>
          <p:nvPr/>
        </p:nvSpPr>
        <p:spPr>
          <a:xfrm>
            <a:off x="6922521" y="895610"/>
            <a:ext cx="47843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suggest:</a:t>
            </a:r>
          </a:p>
          <a:p>
            <a:endParaRPr lang="en-US" dirty="0"/>
          </a:p>
          <a:p>
            <a:r>
              <a:rPr lang="en-US" dirty="0"/>
              <a:t>Temperature and salinity differences largely due to regional differences?</a:t>
            </a:r>
          </a:p>
          <a:p>
            <a:endParaRPr lang="en-US" dirty="0"/>
          </a:p>
          <a:p>
            <a:r>
              <a:rPr lang="en-US" dirty="0"/>
              <a:t>At Calvert – differences in phytoplankton groups are not related to spatial differences, but environmental drivers.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Turbidity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NO3 + NO2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Secchi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environmental factors combined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5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306E-4117-48CD-A8D0-DC4FEF71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5746"/>
          </a:xfrm>
        </p:spPr>
        <p:txBody>
          <a:bodyPr>
            <a:normAutofit fontScale="90000"/>
          </a:bodyPr>
          <a:lstStyle/>
          <a:p>
            <a:r>
              <a:rPr lang="en-US" dirty="0"/>
              <a:t>Calvert Variability – QCS01 offshore influence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CAA78-C8A5-4A9E-9E5F-246CC483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877"/>
            <a:ext cx="8428712" cy="481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1FBB-4292-4586-B4ED-7E35244B1FA8}"/>
              </a:ext>
            </a:extLst>
          </p:cNvPr>
          <p:cNvSpPr txBox="1"/>
          <p:nvPr/>
        </p:nvSpPr>
        <p:spPr>
          <a:xfrm>
            <a:off x="8542751" y="1271392"/>
            <a:ext cx="35010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Wanted to look into </a:t>
            </a:r>
            <a:r>
              <a:rPr lang="en-US" dirty="0" err="1"/>
              <a:t>Chemtax</a:t>
            </a:r>
            <a:r>
              <a:rPr lang="en-US" dirty="0"/>
              <a:t> haptophytes in August/September 2019 at QCS01 (shelf station). </a:t>
            </a:r>
          </a:p>
          <a:p>
            <a:endParaRPr lang="en-US" dirty="0"/>
          </a:p>
          <a:p>
            <a:r>
              <a:rPr lang="en-US" dirty="0"/>
              <a:t>Interested in upwelling, so tried looking at 1026 depth.</a:t>
            </a:r>
          </a:p>
          <a:p>
            <a:endParaRPr lang="en-US" dirty="0"/>
          </a:p>
          <a:p>
            <a:r>
              <a:rPr lang="en-US" dirty="0"/>
              <a:t>A bit out of my expertise, but do these depths seem reasonable. If so, QCS01 showed high variability between  2018 and 2019 (no 2020 measurement). 2020 was the year with the </a:t>
            </a:r>
            <a:r>
              <a:rPr lang="en-US" dirty="0" err="1"/>
              <a:t>chemtax</a:t>
            </a:r>
            <a:r>
              <a:rPr lang="en-US" dirty="0"/>
              <a:t> haptophyte influence. Does this line up in any way – next slide.</a:t>
            </a:r>
          </a:p>
        </p:txBody>
      </p:sp>
    </p:spTree>
    <p:extLst>
      <p:ext uri="{BB962C8B-B14F-4D97-AF65-F5344CB8AC3E}">
        <p14:creationId xmlns:p14="http://schemas.microsoft.com/office/powerpoint/2010/main" val="137505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A0B09-CE3A-46F6-B7E7-29861416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D6901-44E6-4F68-A66C-180E89E368E3}"/>
              </a:ext>
            </a:extLst>
          </p:cNvPr>
          <p:cNvSpPr txBox="1"/>
          <p:nvPr/>
        </p:nvSpPr>
        <p:spPr>
          <a:xfrm>
            <a:off x="6356961" y="501041"/>
            <a:ext cx="56805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wanted to see if the 2019 </a:t>
            </a:r>
            <a:r>
              <a:rPr lang="en-US" dirty="0" err="1"/>
              <a:t>Chemtax</a:t>
            </a:r>
            <a:r>
              <a:rPr lang="en-US" dirty="0"/>
              <a:t> haptophyte biomass (not seen in microscopy) and increased species richness, had anything to do with an offshore influence </a:t>
            </a:r>
          </a:p>
          <a:p>
            <a:endParaRPr lang="en-US" dirty="0"/>
          </a:p>
          <a:p>
            <a:r>
              <a:rPr lang="en-US" dirty="0"/>
              <a:t>1026 was generally deeper in 2019 (less upwelling?)</a:t>
            </a:r>
          </a:p>
          <a:p>
            <a:endParaRPr lang="en-US" dirty="0"/>
          </a:p>
          <a:p>
            <a:r>
              <a:rPr lang="en-US" dirty="0"/>
              <a:t>Salinity was low (maybe a coastal influence?)</a:t>
            </a:r>
          </a:p>
          <a:p>
            <a:endParaRPr lang="en-US" dirty="0"/>
          </a:p>
          <a:p>
            <a:r>
              <a:rPr lang="en-US" dirty="0"/>
              <a:t>But, opposite effect seen in 2020 (i.e. shallower 1026 depth and increased salinity with haptophyte biomass).</a:t>
            </a:r>
          </a:p>
          <a:p>
            <a:endParaRPr lang="en-US" dirty="0"/>
          </a:p>
          <a:p>
            <a:r>
              <a:rPr lang="en-US" dirty="0"/>
              <a:t>Worth spending time on this or focus on overarching trends/differences?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9538B-96E3-4FD7-B2CD-7B21E8C2C925}"/>
              </a:ext>
            </a:extLst>
          </p:cNvPr>
          <p:cNvSpPr/>
          <p:nvPr/>
        </p:nvSpPr>
        <p:spPr>
          <a:xfrm>
            <a:off x="3369501" y="3306871"/>
            <a:ext cx="576198" cy="101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FB35A-E9AA-4343-97CA-519C735E466B}"/>
              </a:ext>
            </a:extLst>
          </p:cNvPr>
          <p:cNvSpPr txBox="1"/>
          <p:nvPr/>
        </p:nvSpPr>
        <p:spPr>
          <a:xfrm>
            <a:off x="858033" y="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QCS01 - 2018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70C0-5F58-4C79-8B9D-97D2CFB53141}"/>
              </a:ext>
            </a:extLst>
          </p:cNvPr>
          <p:cNvSpPr txBox="1"/>
          <p:nvPr/>
        </p:nvSpPr>
        <p:spPr>
          <a:xfrm>
            <a:off x="2645585" y="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QCS01 - 2019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C2C30-4B54-4646-8D58-52E4221DA531}"/>
              </a:ext>
            </a:extLst>
          </p:cNvPr>
          <p:cNvSpPr txBox="1"/>
          <p:nvPr/>
        </p:nvSpPr>
        <p:spPr>
          <a:xfrm>
            <a:off x="4517720" y="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QCS01 - 2020</a:t>
            </a:r>
          </a:p>
        </p:txBody>
      </p:sp>
    </p:spTree>
    <p:extLst>
      <p:ext uri="{BB962C8B-B14F-4D97-AF65-F5344CB8AC3E}">
        <p14:creationId xmlns:p14="http://schemas.microsoft.com/office/powerpoint/2010/main" val="4159876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13A7-6736-4E4C-89B0-F7E9FAF4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4322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74619-D609-483F-85FE-38E5A430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47" y="83941"/>
            <a:ext cx="5808838" cy="6738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63B17-ADCE-4930-BF3D-ACD38F786004}"/>
              </a:ext>
            </a:extLst>
          </p:cNvPr>
          <p:cNvSpPr txBox="1"/>
          <p:nvPr/>
        </p:nvSpPr>
        <p:spPr>
          <a:xfrm>
            <a:off x="7979079" y="983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21251-BAD2-40F5-B4EF-6F6904E8A032}"/>
              </a:ext>
            </a:extLst>
          </p:cNvPr>
          <p:cNvSpPr txBox="1"/>
          <p:nvPr/>
        </p:nvSpPr>
        <p:spPr>
          <a:xfrm rot="16200000">
            <a:off x="3341167" y="33107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richness</a:t>
            </a:r>
          </a:p>
        </p:txBody>
      </p:sp>
    </p:spTree>
    <p:extLst>
      <p:ext uri="{BB962C8B-B14F-4D97-AF65-F5344CB8AC3E}">
        <p14:creationId xmlns:p14="http://schemas.microsoft.com/office/powerpoint/2010/main" val="266992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BA37C-EA21-4421-9F26-0AC2C7753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60" y="144048"/>
            <a:ext cx="5787889" cy="6713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498E0-A54C-4FD5-B5F9-644587C7DAE8}"/>
              </a:ext>
            </a:extLst>
          </p:cNvPr>
          <p:cNvSpPr txBox="1"/>
          <p:nvPr/>
        </p:nvSpPr>
        <p:spPr>
          <a:xfrm>
            <a:off x="7979079" y="983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22598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C88B8-A481-4F9C-B837-01431E3C0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90" y="175364"/>
            <a:ext cx="5760893" cy="6682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2D028-E111-458B-898B-7621320F5AB3}"/>
              </a:ext>
            </a:extLst>
          </p:cNvPr>
          <p:cNvSpPr txBox="1"/>
          <p:nvPr/>
        </p:nvSpPr>
        <p:spPr>
          <a:xfrm>
            <a:off x="7979080" y="1753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9246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E7B2-270E-41FE-BF6C-054CD49B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6405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 to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19DB-130A-442D-BA87-644F6FD5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0" y="1017695"/>
            <a:ext cx="10515600" cy="53956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Only photosynthetic species retained </a:t>
            </a:r>
          </a:p>
          <a:p>
            <a:pPr lvl="1"/>
            <a:r>
              <a:rPr lang="en-US" dirty="0"/>
              <a:t>Dinoflagellates removed (suggested by Louis):</a:t>
            </a:r>
          </a:p>
          <a:p>
            <a:pPr lvl="2"/>
            <a:r>
              <a:rPr lang="en-US" dirty="0" err="1"/>
              <a:t>Gymnodinium</a:t>
            </a:r>
            <a:endParaRPr lang="en-US" dirty="0"/>
          </a:p>
          <a:p>
            <a:pPr lvl="2"/>
            <a:r>
              <a:rPr lang="en-US" dirty="0" err="1"/>
              <a:t>Gyrodinium</a:t>
            </a:r>
            <a:endParaRPr lang="en-US" dirty="0"/>
          </a:p>
          <a:p>
            <a:pPr lvl="2"/>
            <a:r>
              <a:rPr lang="en-US" dirty="0" err="1"/>
              <a:t>Katodinium</a:t>
            </a:r>
            <a:endParaRPr lang="en-US" dirty="0"/>
          </a:p>
          <a:p>
            <a:pPr lvl="1"/>
            <a:r>
              <a:rPr lang="en-US" dirty="0">
                <a:solidFill>
                  <a:prstClr val="black"/>
                </a:solidFill>
              </a:rPr>
              <a:t>Unknown species/cells removed.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sz="2900" dirty="0">
                <a:solidFill>
                  <a:prstClr val="black"/>
                </a:solidFill>
              </a:rPr>
              <a:t>Monthly sampling - May to October 2018 – 2020, only months with high enough data availability/continuity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2018 QU39 from 0m, everything else 5m (will make case that pigments are comparable?)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QU39 (weekly) downscaled to meet Calvert (monthly) by selecting closest date to Calvert survey. I think a monthly average would skew results. Always a QU39 day within a few days of Calvert surveys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Some Calvert surveys started at end of month and extended into next (i.e. one station sampled on August 31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for the “September” survey). For plots with data separated out by month, I pushed this station into the next month to avoid having two data points in the same month. </a:t>
            </a:r>
          </a:p>
          <a:p>
            <a:pPr lvl="0"/>
            <a:r>
              <a:rPr lang="en-US" dirty="0" err="1">
                <a:solidFill>
                  <a:prstClr val="black"/>
                </a:solidFill>
              </a:rPr>
              <a:t>Chemtax</a:t>
            </a:r>
            <a:r>
              <a:rPr lang="en-US" dirty="0">
                <a:solidFill>
                  <a:prstClr val="black"/>
                </a:solidFill>
              </a:rPr>
              <a:t> data only available for 2019 and 2020. 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6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875B-4E35-4F51-89D2-2E21B4BE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6059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DC50-A772-4608-B2DE-8E50BA7D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QU39 (</a:t>
            </a:r>
            <a:r>
              <a:rPr lang="en-US" dirty="0" err="1"/>
              <a:t>NSoG</a:t>
            </a:r>
            <a:r>
              <a:rPr lang="en-US" dirty="0"/>
              <a:t>) different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lvl="1"/>
            <a:r>
              <a:rPr lang="en-US" dirty="0"/>
              <a:t>Diatoms nearly non-existent</a:t>
            </a:r>
          </a:p>
          <a:p>
            <a:pPr lvl="1"/>
            <a:r>
              <a:rPr lang="en-US" dirty="0"/>
              <a:t>Much warmer during the summer</a:t>
            </a:r>
          </a:p>
          <a:p>
            <a:pPr marL="457200" lvl="1" indent="0">
              <a:buNone/>
            </a:pPr>
            <a:endParaRPr lang="en-US" dirty="0"/>
          </a:p>
          <a:p>
            <a:pPr marL="514350" lvl="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Despite different physical/chemical drivers and oceanography settings - Calvert stations seem relatively comparable with some exceptions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DFO2 seems to show fewer diatom species – QCS01/KC10 more species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QCS01 sometimes shows higher summer species diversity, richness and greater influences by haptophytes not seen in microscopy (if we include </a:t>
            </a:r>
            <a:r>
              <a:rPr lang="en-US" dirty="0" err="1">
                <a:solidFill>
                  <a:prstClr val="black"/>
                </a:solidFill>
              </a:rPr>
              <a:t>chemtax</a:t>
            </a:r>
            <a:r>
              <a:rPr lang="en-US" dirty="0">
                <a:solidFill>
                  <a:prstClr val="black"/>
                </a:solidFill>
              </a:rPr>
              <a:t> data)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514350" lvl="1" indent="-51435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2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3C538A-81C8-4A37-9C1E-2F0CD5F1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" y="654485"/>
            <a:ext cx="5749029" cy="6159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08792-03C0-4A74-89D6-BE016DC3D53A}"/>
              </a:ext>
            </a:extLst>
          </p:cNvPr>
          <p:cNvSpPr txBox="1"/>
          <p:nvPr/>
        </p:nvSpPr>
        <p:spPr>
          <a:xfrm>
            <a:off x="138546" y="101601"/>
            <a:ext cx="362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Physical-Chemical (5m)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AABD7-442C-4DF9-9E4F-17F10F3E8297}"/>
              </a:ext>
            </a:extLst>
          </p:cNvPr>
          <p:cNvSpPr txBox="1"/>
          <p:nvPr/>
        </p:nvSpPr>
        <p:spPr>
          <a:xfrm>
            <a:off x="5806592" y="880156"/>
            <a:ext cx="4883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QU39 is much warmer from June through August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Would be statistically warmer, but need test (AVOVA?)</a:t>
            </a:r>
          </a:p>
          <a:p>
            <a:pPr lvl="1" indent="-457200"/>
            <a:r>
              <a:rPr lang="en-US" sz="1400" dirty="0"/>
              <a:t>DFO2 is the coolest station. QCS01/KC10 similar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54D3-A45C-4D11-98A6-73DFB3D7E12E}"/>
              </a:ext>
            </a:extLst>
          </p:cNvPr>
          <p:cNvSpPr txBox="1"/>
          <p:nvPr/>
        </p:nvSpPr>
        <p:spPr>
          <a:xfrm>
            <a:off x="5846677" y="2007906"/>
            <a:ext cx="4305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QU39 freshest June through September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because 5m misses surface layer at DFO2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Maybe I should be using a 0 – 5m average?</a:t>
            </a:r>
          </a:p>
          <a:p>
            <a:pPr lvl="1" indent="-457200"/>
            <a:r>
              <a:rPr lang="en-US" sz="1400" dirty="0"/>
              <a:t>QCS01 most saline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FC177-F713-4B37-9340-5007A2DA36CF}"/>
              </a:ext>
            </a:extLst>
          </p:cNvPr>
          <p:cNvSpPr txBox="1"/>
          <p:nvPr/>
        </p:nvSpPr>
        <p:spPr>
          <a:xfrm>
            <a:off x="5806592" y="3304840"/>
            <a:ext cx="46685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DFO2 is most stratified – measurement captures surface layer</a:t>
            </a:r>
          </a:p>
          <a:p>
            <a:pPr lvl="1" indent="-457200"/>
            <a:r>
              <a:rPr lang="en-US" sz="1400" dirty="0"/>
              <a:t>QU39 and KC10 similar</a:t>
            </a:r>
          </a:p>
          <a:p>
            <a:pPr lvl="1" indent="-457200"/>
            <a:r>
              <a:rPr lang="en-US" sz="1400" dirty="0"/>
              <a:t>QCS01 least stratified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5BAC7-C541-4A6F-9495-20FDE5387195}"/>
              </a:ext>
            </a:extLst>
          </p:cNvPr>
          <p:cNvSpPr txBox="1"/>
          <p:nvPr/>
        </p:nvSpPr>
        <p:spPr>
          <a:xfrm>
            <a:off x="5806592" y="4589916"/>
            <a:ext cx="5081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A bit all over the place – variability is plankton vs monthly sampling</a:t>
            </a:r>
          </a:p>
          <a:p>
            <a:pPr lvl="1" indent="-457200"/>
            <a:r>
              <a:rPr lang="en-US" sz="1400" dirty="0"/>
              <a:t>DFO2 has much higher nutrients (including PO4 and SiO2)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2BEFB-BEB4-4F20-AE03-C99EADAC2D68}"/>
              </a:ext>
            </a:extLst>
          </p:cNvPr>
          <p:cNvSpPr txBox="1"/>
          <p:nvPr/>
        </p:nvSpPr>
        <p:spPr>
          <a:xfrm>
            <a:off x="5806592" y="5933109"/>
            <a:ext cx="610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DFO2 has shallowest </a:t>
            </a:r>
            <a:r>
              <a:rPr lang="en-US" sz="1400" dirty="0" err="1"/>
              <a:t>secchi</a:t>
            </a:r>
            <a:r>
              <a:rPr lang="en-US" sz="1400" dirty="0"/>
              <a:t> depths August through September – freshest/runoff</a:t>
            </a:r>
          </a:p>
          <a:p>
            <a:pPr lvl="1" indent="-45720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268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9758-3734-41AB-998A-85FCE76E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6853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Level Abundance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DB9E7C-D881-4098-BE82-F434C73E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" y="586853"/>
            <a:ext cx="5611027" cy="62711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748ACE-27D7-4969-8034-5E77B9C00259}"/>
              </a:ext>
            </a:extLst>
          </p:cNvPr>
          <p:cNvSpPr/>
          <p:nvPr/>
        </p:nvSpPr>
        <p:spPr>
          <a:xfrm>
            <a:off x="6177828" y="701551"/>
            <a:ext cx="56655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point 1) </a:t>
            </a:r>
            <a:r>
              <a:rPr lang="en-US" b="1" dirty="0" err="1"/>
              <a:t>NSoG</a:t>
            </a:r>
            <a:r>
              <a:rPr lang="en-US" b="1" dirty="0"/>
              <a:t> is diatom poor from June through August. The dominant physical difference when compared to the central coast is greater temperature, notably from June through August.</a:t>
            </a:r>
          </a:p>
          <a:p>
            <a:endParaRPr lang="en-US" b="1" dirty="0"/>
          </a:p>
          <a:p>
            <a:r>
              <a:rPr lang="en-US" dirty="0"/>
              <a:t>Tough to discern trends in other groups due to variability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6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49DAF-D376-4BFD-9011-20A54868DE3D}"/>
              </a:ext>
            </a:extLst>
          </p:cNvPr>
          <p:cNvSpPr txBox="1"/>
          <p:nvPr/>
        </p:nvSpPr>
        <p:spPr>
          <a:xfrm>
            <a:off x="138546" y="101601"/>
            <a:ext cx="10044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Microscopy Abundance Timeseries – Alternative version next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AA45E-868C-486F-9BD0-3D30F26A8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" y="1210542"/>
            <a:ext cx="9015086" cy="5302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14F8A-7639-49F7-81B3-37C3D0572CEA}"/>
              </a:ext>
            </a:extLst>
          </p:cNvPr>
          <p:cNvSpPr txBox="1"/>
          <p:nvPr/>
        </p:nvSpPr>
        <p:spPr>
          <a:xfrm>
            <a:off x="795403" y="1622120"/>
            <a:ext cx="100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DFO2 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96BF5-99CF-4C1C-BD79-0C882E988443}"/>
              </a:ext>
            </a:extLst>
          </p:cNvPr>
          <p:cNvSpPr txBox="1"/>
          <p:nvPr/>
        </p:nvSpPr>
        <p:spPr>
          <a:xfrm>
            <a:off x="795403" y="2757813"/>
            <a:ext cx="9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KC10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1A12A-C4A8-48DB-8B2D-ACFD5A3E3D2A}"/>
              </a:ext>
            </a:extLst>
          </p:cNvPr>
          <p:cNvSpPr txBox="1"/>
          <p:nvPr/>
        </p:nvSpPr>
        <p:spPr>
          <a:xfrm>
            <a:off x="795402" y="386203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QCS01 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54745-3780-428D-AF07-F954A69D4622}"/>
              </a:ext>
            </a:extLst>
          </p:cNvPr>
          <p:cNvSpPr txBox="1"/>
          <p:nvPr/>
        </p:nvSpPr>
        <p:spPr>
          <a:xfrm>
            <a:off x="795402" y="496626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QU39 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30F73-A918-48FF-A754-72402E473F1B}"/>
              </a:ext>
            </a:extLst>
          </p:cNvPr>
          <p:cNvSpPr txBox="1"/>
          <p:nvPr/>
        </p:nvSpPr>
        <p:spPr>
          <a:xfrm>
            <a:off x="2901862" y="16221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77BEB6-DA07-4721-A5CA-FC6902B2C6AC}"/>
              </a:ext>
            </a:extLst>
          </p:cNvPr>
          <p:cNvSpPr txBox="1"/>
          <p:nvPr/>
        </p:nvSpPr>
        <p:spPr>
          <a:xfrm>
            <a:off x="5662112" y="16221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4E5F7-D5B0-4DD3-816D-C97F57156B9F}"/>
              </a:ext>
            </a:extLst>
          </p:cNvPr>
          <p:cNvSpPr txBox="1"/>
          <p:nvPr/>
        </p:nvSpPr>
        <p:spPr>
          <a:xfrm>
            <a:off x="8422362" y="16281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206E4-DF5F-425F-87E5-1CE926E60B95}"/>
              </a:ext>
            </a:extLst>
          </p:cNvPr>
          <p:cNvSpPr txBox="1"/>
          <p:nvPr/>
        </p:nvSpPr>
        <p:spPr>
          <a:xfrm>
            <a:off x="9290138" y="1691014"/>
            <a:ext cx="2766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QU39 lacks diatoms</a:t>
            </a:r>
          </a:p>
          <a:p>
            <a:endParaRPr lang="en-US" dirty="0"/>
          </a:p>
          <a:p>
            <a:r>
              <a:rPr lang="en-US" dirty="0"/>
              <a:t>KC10 and QCS01 look relatively similar, but DFO2 has some differences.</a:t>
            </a:r>
          </a:p>
          <a:p>
            <a:endParaRPr lang="en-US" dirty="0"/>
          </a:p>
          <a:p>
            <a:r>
              <a:rPr lang="en-US" dirty="0"/>
              <a:t>Quite a bit of interannual variability</a:t>
            </a:r>
          </a:p>
        </p:txBody>
      </p:sp>
    </p:spTree>
    <p:extLst>
      <p:ext uri="{BB962C8B-B14F-4D97-AF65-F5344CB8AC3E}">
        <p14:creationId xmlns:p14="http://schemas.microsoft.com/office/powerpoint/2010/main" val="13198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CF1BBE-DC0A-42BF-9DA2-4DDC60B6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" y="468333"/>
            <a:ext cx="5240055" cy="6288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223AF-9C22-491A-AA6F-EC8EAF066CB3}"/>
              </a:ext>
            </a:extLst>
          </p:cNvPr>
          <p:cNvSpPr txBox="1"/>
          <p:nvPr/>
        </p:nvSpPr>
        <p:spPr>
          <a:xfrm>
            <a:off x="3414086" y="314422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  <a:r>
              <a:rPr lang="en-US" baseline="30000" dirty="0"/>
              <a:t>10</a:t>
            </a:r>
            <a:r>
              <a:rPr lang="en-US" dirty="0"/>
              <a:t>(Abundance)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98874-3244-4A00-8F87-1153F6A88772}"/>
              </a:ext>
            </a:extLst>
          </p:cNvPr>
          <p:cNvSpPr txBox="1"/>
          <p:nvPr/>
        </p:nvSpPr>
        <p:spPr>
          <a:xfrm>
            <a:off x="2733194" y="6167704"/>
            <a:ext cx="25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sqrt(Relative Abundance)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21F65-7812-4EBD-870E-6ADE4DDF0D3F}"/>
              </a:ext>
            </a:extLst>
          </p:cNvPr>
          <p:cNvSpPr txBox="1"/>
          <p:nvPr/>
        </p:nvSpPr>
        <p:spPr>
          <a:xfrm>
            <a:off x="138546" y="101601"/>
            <a:ext cx="4996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Microscopy Abundance – </a:t>
            </a:r>
            <a:r>
              <a:rPr lang="en-US" sz="2800" b="1" dirty="0" err="1"/>
              <a:t>nMDS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D11C9-6342-452B-95DA-D47A434290A6}"/>
              </a:ext>
            </a:extLst>
          </p:cNvPr>
          <p:cNvSpPr txBox="1"/>
          <p:nvPr/>
        </p:nvSpPr>
        <p:spPr>
          <a:xfrm>
            <a:off x="5661764" y="782877"/>
            <a:ext cx="6329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Bray Curtis similarity</a:t>
            </a:r>
          </a:p>
          <a:p>
            <a:r>
              <a:rPr lang="en-US" dirty="0"/>
              <a:t>Closer points are more similar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QU39 is different during the summer (lack of diatoms)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QU39 June and rest of stations more similar (diatoms)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to be a rough spring-autumn gradient (excluding QU39)</a:t>
            </a:r>
          </a:p>
        </p:txBody>
      </p:sp>
    </p:spTree>
    <p:extLst>
      <p:ext uri="{BB962C8B-B14F-4D97-AF65-F5344CB8AC3E}">
        <p14:creationId xmlns:p14="http://schemas.microsoft.com/office/powerpoint/2010/main" val="280432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CB64-D3C6-493B-8B7B-C6173E6F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6E970-3BCF-4D0B-9ABC-AAB72753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707721"/>
            <a:ext cx="7464090" cy="62567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ANOSIM - </a:t>
            </a:r>
          </a:p>
          <a:p>
            <a:pPr marL="0" indent="0">
              <a:buNone/>
            </a:pPr>
            <a:r>
              <a:rPr lang="en-US" dirty="0"/>
              <a:t>Testing differences in Bray-Curtis community matrix data between:</a:t>
            </a:r>
          </a:p>
          <a:p>
            <a:pPr lvl="1"/>
            <a:r>
              <a:rPr lang="en-US" b="1" dirty="0"/>
              <a:t>Region</a:t>
            </a:r>
            <a:r>
              <a:rPr lang="en-US" dirty="0"/>
              <a:t> (Calvert vs </a:t>
            </a:r>
            <a:r>
              <a:rPr lang="en-US" dirty="0" err="1"/>
              <a:t>NSoG</a:t>
            </a:r>
            <a:r>
              <a:rPr lang="en-US" dirty="0"/>
              <a:t>) 		p = 0.0001, R = 0.62</a:t>
            </a:r>
          </a:p>
          <a:p>
            <a:pPr lvl="1"/>
            <a:r>
              <a:rPr lang="en-US" b="1" dirty="0"/>
              <a:t>Site</a:t>
            </a:r>
            <a:r>
              <a:rPr lang="en-US" dirty="0"/>
              <a:t> (QCS01, KC10, DFO2, QU39)     	p = 0.0001, R = 0.27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/>
              <a:t>1) Indicator species  - between region</a:t>
            </a:r>
          </a:p>
          <a:p>
            <a:pPr marL="800100" lvl="2" indent="-342900"/>
            <a:r>
              <a:rPr lang="en-US" b="1" dirty="0"/>
              <a:t>Calvert – only where  P &lt;= 0.01 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tenuissimus</a:t>
            </a:r>
            <a:r>
              <a:rPr lang="en-US" dirty="0"/>
              <a:t>    	 0.720  0.0001 ***</a:t>
            </a:r>
          </a:p>
          <a:p>
            <a:pPr marL="1257300" lvl="3" indent="-342900"/>
            <a:r>
              <a:rPr lang="en-US" dirty="0" err="1"/>
              <a:t>Skeletonema</a:t>
            </a:r>
            <a:r>
              <a:rPr lang="en-US" dirty="0"/>
              <a:t> </a:t>
            </a:r>
            <a:r>
              <a:rPr lang="en-US" dirty="0" err="1"/>
              <a:t>marinoi</a:t>
            </a:r>
            <a:r>
              <a:rPr lang="en-US" dirty="0"/>
              <a:t>         	0.684  0.0001 ***</a:t>
            </a:r>
          </a:p>
          <a:p>
            <a:pPr marL="1257300" lvl="3" indent="-342900"/>
            <a:r>
              <a:rPr lang="en-US" dirty="0" err="1"/>
              <a:t>Leptocylindrus</a:t>
            </a:r>
            <a:r>
              <a:rPr lang="en-US" dirty="0"/>
              <a:t> </a:t>
            </a:r>
            <a:r>
              <a:rPr lang="en-US" dirty="0" err="1"/>
              <a:t>danicus</a:t>
            </a:r>
            <a:r>
              <a:rPr lang="en-US" dirty="0"/>
              <a:t>     	 0.661  0.0001 ***</a:t>
            </a:r>
          </a:p>
          <a:p>
            <a:pPr marL="1257300" lvl="3" indent="-342900"/>
            <a:r>
              <a:rPr lang="en-US" dirty="0"/>
              <a:t>Dinophyceae                 	0.623  0.0001 ***</a:t>
            </a:r>
          </a:p>
          <a:p>
            <a:pPr marL="1257300" lvl="3" indent="-342900"/>
            <a:r>
              <a:rPr lang="en-US" dirty="0"/>
              <a:t>Euglenozoa                  	0.604  0.0001 ***</a:t>
            </a:r>
          </a:p>
          <a:p>
            <a:pPr marL="1257300" lvl="3" indent="-342900"/>
            <a:r>
              <a:rPr lang="en-US" dirty="0" err="1"/>
              <a:t>Thalassiosira</a:t>
            </a:r>
            <a:r>
              <a:rPr lang="en-US" dirty="0"/>
              <a:t>              	 	0.588  0.0001 ***</a:t>
            </a:r>
          </a:p>
          <a:p>
            <a:pPr marL="1257300" lvl="3" indent="-342900"/>
            <a:r>
              <a:rPr lang="en-US" dirty="0" err="1"/>
              <a:t>Cylindrotheca</a:t>
            </a:r>
            <a:r>
              <a:rPr lang="en-US" dirty="0"/>
              <a:t> </a:t>
            </a:r>
            <a:r>
              <a:rPr lang="en-US" dirty="0" err="1"/>
              <a:t>closterium</a:t>
            </a:r>
            <a:r>
              <a:rPr lang="en-US" dirty="0"/>
              <a:t>    	0.563  0.0001 ***</a:t>
            </a:r>
          </a:p>
          <a:p>
            <a:pPr marL="1257300" lvl="3" indent="-342900"/>
            <a:r>
              <a:rPr lang="en-US" dirty="0" err="1"/>
              <a:t>Ceratium</a:t>
            </a:r>
            <a:r>
              <a:rPr lang="en-US" dirty="0"/>
              <a:t> </a:t>
            </a:r>
            <a:r>
              <a:rPr lang="en-US" dirty="0" err="1"/>
              <a:t>lineatum</a:t>
            </a:r>
            <a:r>
              <a:rPr lang="en-US" dirty="0"/>
              <a:t>          	 0.494  0.0007 ***</a:t>
            </a:r>
          </a:p>
          <a:p>
            <a:pPr marL="1257300" lvl="3" indent="-342900"/>
            <a:r>
              <a:rPr lang="en-US" dirty="0" err="1"/>
              <a:t>Thalassionema</a:t>
            </a:r>
            <a:r>
              <a:rPr lang="en-US" dirty="0"/>
              <a:t> </a:t>
            </a:r>
            <a:r>
              <a:rPr lang="en-US" dirty="0" err="1"/>
              <a:t>nitzschioides</a:t>
            </a:r>
            <a:r>
              <a:rPr lang="en-US" dirty="0"/>
              <a:t> 	0.484  0.0005 ***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cinctus</a:t>
            </a:r>
            <a:r>
              <a:rPr lang="en-US" dirty="0"/>
              <a:t>         	0.483  0.0004 ***</a:t>
            </a:r>
          </a:p>
          <a:p>
            <a:pPr marL="1257300" lvl="3" indent="-342900"/>
            <a:r>
              <a:rPr lang="en-US" dirty="0" err="1"/>
              <a:t>Pennales</a:t>
            </a:r>
            <a:r>
              <a:rPr lang="en-US" dirty="0"/>
              <a:t>                    		0.477  0.0001 ***</a:t>
            </a:r>
          </a:p>
          <a:p>
            <a:pPr marL="1257300" lvl="3" indent="-342900"/>
            <a:r>
              <a:rPr lang="en-US" dirty="0" err="1"/>
              <a:t>Biddulphiales</a:t>
            </a:r>
            <a:r>
              <a:rPr lang="en-US" dirty="0"/>
              <a:t>              	 0.471  0.0007 ***</a:t>
            </a:r>
          </a:p>
          <a:p>
            <a:pPr marL="1257300" lvl="3" indent="-342900"/>
            <a:r>
              <a:rPr lang="en-US" dirty="0" err="1"/>
              <a:t>Dinophysis</a:t>
            </a:r>
            <a:r>
              <a:rPr lang="en-US" dirty="0"/>
              <a:t> </a:t>
            </a:r>
            <a:r>
              <a:rPr lang="en-US" dirty="0" err="1"/>
              <a:t>acuminata</a:t>
            </a:r>
            <a:r>
              <a:rPr lang="en-US" dirty="0"/>
              <a:t>        	0.462  0.0010 ***</a:t>
            </a:r>
          </a:p>
          <a:p>
            <a:pPr marL="1257300" lvl="3" indent="-342900"/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</a:t>
            </a:r>
            <a:r>
              <a:rPr lang="en-US" dirty="0" err="1"/>
              <a:t>seriata</a:t>
            </a:r>
            <a:r>
              <a:rPr lang="en-US" dirty="0"/>
              <a:t>    	0.461  0.0006 ***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debilis         	0.460  0.0009 ***</a:t>
            </a:r>
          </a:p>
          <a:p>
            <a:pPr marL="1257300" lvl="3" indent="-342900"/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spp.          	0.448  0.0005 ***</a:t>
            </a:r>
          </a:p>
          <a:p>
            <a:pPr marL="857250" lvl="3" indent="-400050"/>
            <a:r>
              <a:rPr lang="en-US" b="1" dirty="0"/>
              <a:t>QU39</a:t>
            </a:r>
          </a:p>
          <a:p>
            <a:pPr marL="1314450" lvl="4" indent="-400050"/>
            <a:r>
              <a:rPr lang="en-US" dirty="0" err="1"/>
              <a:t>Corethron</a:t>
            </a:r>
            <a:r>
              <a:rPr lang="en-US" dirty="0"/>
              <a:t> </a:t>
            </a:r>
            <a:r>
              <a:rPr lang="en-US" dirty="0" err="1"/>
              <a:t>criophilum</a:t>
            </a:r>
            <a:r>
              <a:rPr lang="en-US" dirty="0"/>
              <a:t> 0.364  0.0024 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867D6-E28C-4E24-9CFE-1617F1C22A4D}"/>
              </a:ext>
            </a:extLst>
          </p:cNvPr>
          <p:cNvSpPr txBox="1"/>
          <p:nvPr/>
        </p:nvSpPr>
        <p:spPr>
          <a:xfrm>
            <a:off x="6384857" y="3202663"/>
            <a:ext cx="489758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Central coast </a:t>
            </a:r>
            <a:r>
              <a:rPr lang="en-US" sz="2200" dirty="0"/>
              <a:t>indicators are mostly </a:t>
            </a:r>
            <a:r>
              <a:rPr lang="en-US" sz="2200" b="1" dirty="0"/>
              <a:t>diatoms</a:t>
            </a:r>
            <a:r>
              <a:rPr lang="en-US" sz="2200" dirty="0"/>
              <a:t>, which are largely absent at QU39 in the summer. This seems to drive the dissimilarity in cluster analysis and </a:t>
            </a:r>
            <a:r>
              <a:rPr lang="en-US" sz="2200" dirty="0" err="1"/>
              <a:t>nMDS</a:t>
            </a:r>
            <a:r>
              <a:rPr lang="en-US" sz="2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2210</Words>
  <Application>Microsoft Office PowerPoint</Application>
  <PresentationFormat>Widescreen</PresentationFormat>
  <Paragraphs>357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Calvert and NSoG Spatial Comparison</vt:lpstr>
      <vt:lpstr>Station Locations</vt:lpstr>
      <vt:lpstr>Methods to note</vt:lpstr>
      <vt:lpstr>Key points</vt:lpstr>
      <vt:lpstr>PowerPoint Presentation</vt:lpstr>
      <vt:lpstr>Group Level Abundance</vt:lpstr>
      <vt:lpstr>PowerPoint Presentation</vt:lpstr>
      <vt:lpstr>PowerPoint Presentation</vt:lpstr>
      <vt:lpstr>Statistical tests added to nMDS analysis</vt:lpstr>
      <vt:lpstr>Statistical tests added to nMDS analysis</vt:lpstr>
      <vt:lpstr>Diversity</vt:lpstr>
      <vt:lpstr>PowerPoint Presentation</vt:lpstr>
      <vt:lpstr>PowerPoint Presentation</vt:lpstr>
      <vt:lpstr>Mantel Tests</vt:lpstr>
      <vt:lpstr>Chemtax – Do we include?</vt:lpstr>
      <vt:lpstr>Chemtax timeseries (only 2019-2020)</vt:lpstr>
      <vt:lpstr>PowerPoint Presentation</vt:lpstr>
      <vt:lpstr>Statistical tests added to nMDS analysis - Chemtax</vt:lpstr>
      <vt:lpstr>Chemtax RDA</vt:lpstr>
      <vt:lpstr>Chemtax Mantel</vt:lpstr>
      <vt:lpstr>Calvert Variability – QCS01 offshore influence</vt:lpstr>
      <vt:lpstr>PowerPoint Presentation</vt:lpstr>
      <vt:lpstr>Other plots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Del Belluz</dc:creator>
  <cp:lastModifiedBy>Justin Del Belluz</cp:lastModifiedBy>
  <cp:revision>108</cp:revision>
  <dcterms:created xsi:type="dcterms:W3CDTF">2021-10-13T20:35:32Z</dcterms:created>
  <dcterms:modified xsi:type="dcterms:W3CDTF">2021-11-05T22:57:50Z</dcterms:modified>
</cp:coreProperties>
</file>